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6.tif" ContentType="image/tiff"/>
  <Override PartName="/ppt/media/image25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993480" y="4749840"/>
            <a:ext cx="92016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B-DEFFA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0" y="4873680"/>
            <a:ext cx="71712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Lato"/>
                <a:ea typeface="Lato"/>
              </a:rPr>
              <a:t>B-DEFYA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" name="Group 5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5" name="CustomShape 6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</p:spPr>
        <p:txBody>
          <a:bodyPr tIns="91440" bIns="91440"/>
          <a:p>
            <a:r>
              <a:rPr b="0" lang="en-GB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E13615B-F65A-420E-9EAE-FD233C8D1253}" type="slidenum">
              <a:rPr b="0" lang="en-GB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3993480" y="4749840"/>
            <a:ext cx="92016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0" y="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B-DEFFA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0" y="4873680"/>
            <a:ext cx="71712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Lato"/>
                <a:ea typeface="Lato"/>
              </a:rPr>
              <a:t>B-DEFYA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" name="Group 5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51" name="CustomShape 6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7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" name="PlaceHolder 8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tIns="91440" bIns="91440"/>
          <a:p>
            <a:r>
              <a:rPr b="0" lang="en-GB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9ED1F3E-501D-4B68-A9A1-340DC955F9B5}" type="slidenum">
              <a:rPr b="0" lang="en-GB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daragh.oboyle@ucc.ie" TargetMode="External"/><Relationship Id="rId2" Type="http://schemas.openxmlformats.org/officeDocument/2006/relationships/hyperlink" Target="mailto:adriana.torres-ballesteros@rothamsted.ac.uk" TargetMode="External"/><Relationship Id="rId3" Type="http://schemas.openxmlformats.org/officeDocument/2006/relationships/hyperlink" Target="mailto:fynn.brix@gmx.de" TargetMode="External"/><Relationship Id="rId4" Type="http://schemas.openxmlformats.org/officeDocument/2006/relationships/hyperlink" Target="mailto:b.fosso@ibiom.cnr.it" TargetMode="External"/><Relationship Id="rId5" Type="http://schemas.openxmlformats.org/officeDocument/2006/relationships/hyperlink" Target="mailto:bs14e3m@leeds.ac.uk" TargetMode="External"/><Relationship Id="rId6" Type="http://schemas.openxmlformats.org/officeDocument/2006/relationships/hyperlink" Target="mailto:yuvia.perez-rico@embl.de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tif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7920" y="1135440"/>
            <a:ext cx="7687800" cy="1664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1a1a1a"/>
                </a:solidFill>
                <a:latin typeface="Raleway"/>
                <a:ea typeface="Raleway"/>
              </a:rPr>
              <a:t>Time x Space 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3400" y="2030400"/>
            <a:ext cx="7687800" cy="54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Lato"/>
                <a:ea typeface="Lato"/>
              </a:rPr>
              <a:t>B-DEFYA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5085000" y="2089080"/>
            <a:ext cx="38991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800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Group Emails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Daragh: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1"/>
              </a:rPr>
              <a:t>daragh.oboyle@ucc.ie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Adriana: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2"/>
              </a:rPr>
              <a:t>adriana.torres-ballesteros@rothamsted.ac.uk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Fynn: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3"/>
              </a:rPr>
              <a:t>fbrix@foodtech.uni-kiel.de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Bruno: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4"/>
              </a:rPr>
              <a:t>b.fosso@ibiom.cnr.it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Euan: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5"/>
              </a:rPr>
              <a:t>bs14e3m@leeds.ac.uk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1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Yuvia: </a:t>
            </a:r>
            <a:r>
              <a:rPr b="0" lang="en-GB" sz="11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6"/>
              </a:rPr>
              <a:t>yuvia.perez-rico@embl.de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95" name="Group 4"/>
          <p:cNvGrpSpPr/>
          <p:nvPr/>
        </p:nvGrpSpPr>
        <p:grpSpPr>
          <a:xfrm>
            <a:off x="4729680" y="2628360"/>
            <a:ext cx="356400" cy="193320"/>
            <a:chOff x="4729680" y="2628360"/>
            <a:chExt cx="356400" cy="193320"/>
          </a:xfrm>
        </p:grpSpPr>
        <p:sp>
          <p:nvSpPr>
            <p:cNvPr id="96" name="CustomShape 5"/>
            <p:cNvSpPr/>
            <p:nvPr/>
          </p:nvSpPr>
          <p:spPr>
            <a:xfrm>
              <a:off x="4729680" y="2628360"/>
              <a:ext cx="114120" cy="193320"/>
            </a:xfrm>
            <a:prstGeom prst="rect">
              <a:avLst/>
            </a:prstGeom>
            <a:solidFill>
              <a:srgbClr val="00ff00"/>
            </a:solidFill>
            <a:ln w="9360">
              <a:solidFill>
                <a:srgbClr val="00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6"/>
            <p:cNvSpPr/>
            <p:nvPr/>
          </p:nvSpPr>
          <p:spPr>
            <a:xfrm>
              <a:off x="4857480" y="2628360"/>
              <a:ext cx="114120" cy="193320"/>
            </a:xfrm>
            <a:prstGeom prst="rect">
              <a:avLst/>
            </a:prstGeom>
            <a:solidFill>
              <a:schemeClr val="lt1"/>
            </a:solidFill>
            <a:ln w="936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7"/>
            <p:cNvSpPr/>
            <p:nvPr/>
          </p:nvSpPr>
          <p:spPr>
            <a:xfrm>
              <a:off x="4971960" y="2628360"/>
              <a:ext cx="114120" cy="193320"/>
            </a:xfrm>
            <a:prstGeom prst="rect">
              <a:avLst/>
            </a:prstGeom>
            <a:solidFill>
              <a:srgbClr val="ff9900"/>
            </a:solidFill>
            <a:ln w="93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8"/>
          <p:cNvGrpSpPr/>
          <p:nvPr/>
        </p:nvGrpSpPr>
        <p:grpSpPr>
          <a:xfrm>
            <a:off x="4730400" y="2985120"/>
            <a:ext cx="354600" cy="232920"/>
            <a:chOff x="4730400" y="2985120"/>
            <a:chExt cx="354600" cy="232920"/>
          </a:xfrm>
        </p:grpSpPr>
        <p:sp>
          <p:nvSpPr>
            <p:cNvPr id="100" name="CustomShape 9"/>
            <p:cNvSpPr/>
            <p:nvPr/>
          </p:nvSpPr>
          <p:spPr>
            <a:xfrm rot="5400000">
              <a:off x="4829760" y="2886480"/>
              <a:ext cx="156600" cy="353880"/>
            </a:xfrm>
            <a:prstGeom prst="rect">
              <a:avLst/>
            </a:prstGeom>
            <a:solidFill>
              <a:srgbClr val="ffff00"/>
            </a:solidFill>
            <a:ln w="93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0"/>
            <p:cNvSpPr/>
            <p:nvPr/>
          </p:nvSpPr>
          <p:spPr>
            <a:xfrm flipH="1" rot="5400000">
              <a:off x="4869720" y="2955960"/>
              <a:ext cx="74520" cy="353880"/>
            </a:xfrm>
            <a:prstGeom prst="rect">
              <a:avLst/>
            </a:prstGeom>
            <a:solidFill>
              <a:srgbClr val="1155cc"/>
            </a:solidFill>
            <a:ln w="9360">
              <a:solidFill>
                <a:srgbClr val="1155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1"/>
            <p:cNvSpPr/>
            <p:nvPr/>
          </p:nvSpPr>
          <p:spPr>
            <a:xfrm flipH="1" rot="5400000">
              <a:off x="4883040" y="3017160"/>
              <a:ext cx="47520" cy="353880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12"/>
          <p:cNvGrpSpPr/>
          <p:nvPr/>
        </p:nvGrpSpPr>
        <p:grpSpPr>
          <a:xfrm>
            <a:off x="4730040" y="3386160"/>
            <a:ext cx="356400" cy="228960"/>
            <a:chOff x="4730040" y="3386160"/>
            <a:chExt cx="356400" cy="228960"/>
          </a:xfrm>
        </p:grpSpPr>
        <p:sp>
          <p:nvSpPr>
            <p:cNvPr id="104" name="CustomShape 13"/>
            <p:cNvSpPr/>
            <p:nvPr/>
          </p:nvSpPr>
          <p:spPr>
            <a:xfrm rot="5400000">
              <a:off x="4870080" y="3322440"/>
              <a:ext cx="75960" cy="356400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4"/>
            <p:cNvSpPr/>
            <p:nvPr/>
          </p:nvSpPr>
          <p:spPr>
            <a:xfrm rot="5400000">
              <a:off x="4870080" y="3245760"/>
              <a:ext cx="75960" cy="356400"/>
            </a:xfrm>
            <a:prstGeom prst="rect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5"/>
            <p:cNvSpPr/>
            <p:nvPr/>
          </p:nvSpPr>
          <p:spPr>
            <a:xfrm rot="5400000">
              <a:off x="4870080" y="3398760"/>
              <a:ext cx="75960" cy="356400"/>
            </a:xfrm>
            <a:prstGeom prst="rect">
              <a:avLst/>
            </a:prstGeom>
            <a:solidFill>
              <a:srgbClr val="ffff00"/>
            </a:solidFill>
            <a:ln w="93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" name="Group 16"/>
          <p:cNvGrpSpPr/>
          <p:nvPr/>
        </p:nvGrpSpPr>
        <p:grpSpPr>
          <a:xfrm>
            <a:off x="4729680" y="3771360"/>
            <a:ext cx="356400" cy="193320"/>
            <a:chOff x="4729680" y="3771360"/>
            <a:chExt cx="356400" cy="193320"/>
          </a:xfrm>
        </p:grpSpPr>
        <p:sp>
          <p:nvSpPr>
            <p:cNvPr id="108" name="CustomShape 17"/>
            <p:cNvSpPr/>
            <p:nvPr/>
          </p:nvSpPr>
          <p:spPr>
            <a:xfrm>
              <a:off x="4729680" y="3771360"/>
              <a:ext cx="114120" cy="193320"/>
            </a:xfrm>
            <a:prstGeom prst="rect">
              <a:avLst/>
            </a:prstGeom>
            <a:solidFill>
              <a:srgbClr val="38761d"/>
            </a:solidFill>
            <a:ln w="9360">
              <a:solidFill>
                <a:srgbClr val="3876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8"/>
            <p:cNvSpPr/>
            <p:nvPr/>
          </p:nvSpPr>
          <p:spPr>
            <a:xfrm>
              <a:off x="4857480" y="3771360"/>
              <a:ext cx="114120" cy="193320"/>
            </a:xfrm>
            <a:prstGeom prst="rect">
              <a:avLst/>
            </a:prstGeom>
            <a:solidFill>
              <a:schemeClr val="lt1"/>
            </a:solidFill>
            <a:ln w="9360">
              <a:solidFill>
                <a:schemeClr val="l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19"/>
            <p:cNvSpPr/>
            <p:nvPr/>
          </p:nvSpPr>
          <p:spPr>
            <a:xfrm>
              <a:off x="4971960" y="3771360"/>
              <a:ext cx="114120" cy="193320"/>
            </a:xfrm>
            <a:prstGeom prst="rect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20"/>
          <p:cNvGrpSpPr/>
          <p:nvPr/>
        </p:nvGrpSpPr>
        <p:grpSpPr>
          <a:xfrm>
            <a:off x="4729680" y="4609440"/>
            <a:ext cx="356400" cy="193320"/>
            <a:chOff x="4729680" y="4609440"/>
            <a:chExt cx="356400" cy="193320"/>
          </a:xfrm>
        </p:grpSpPr>
        <p:grpSp>
          <p:nvGrpSpPr>
            <p:cNvPr id="112" name="Group 21"/>
            <p:cNvGrpSpPr/>
            <p:nvPr/>
          </p:nvGrpSpPr>
          <p:grpSpPr>
            <a:xfrm>
              <a:off x="4729680" y="4609440"/>
              <a:ext cx="356400" cy="193320"/>
              <a:chOff x="4729680" y="4609440"/>
              <a:chExt cx="356400" cy="193320"/>
            </a:xfrm>
          </p:grpSpPr>
          <p:sp>
            <p:nvSpPr>
              <p:cNvPr id="113" name="CustomShape 22"/>
              <p:cNvSpPr/>
              <p:nvPr/>
            </p:nvSpPr>
            <p:spPr>
              <a:xfrm>
                <a:off x="4729680" y="4609440"/>
                <a:ext cx="114120" cy="193320"/>
              </a:xfrm>
              <a:prstGeom prst="rect">
                <a:avLst/>
              </a:prstGeom>
              <a:solidFill>
                <a:srgbClr val="38761d"/>
              </a:solidFill>
              <a:ln w="9360">
                <a:solidFill>
                  <a:srgbClr val="38761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" name="CustomShape 23"/>
              <p:cNvSpPr/>
              <p:nvPr/>
            </p:nvSpPr>
            <p:spPr>
              <a:xfrm>
                <a:off x="4857480" y="4609440"/>
                <a:ext cx="114120" cy="193320"/>
              </a:xfrm>
              <a:prstGeom prst="rect">
                <a:avLst/>
              </a:prstGeom>
              <a:solidFill>
                <a:schemeClr val="lt1"/>
              </a:solidFill>
              <a:ln w="9360">
                <a:solidFill>
                  <a:schemeClr val="lt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" name="CustomShape 24"/>
              <p:cNvSpPr/>
              <p:nvPr/>
            </p:nvSpPr>
            <p:spPr>
              <a:xfrm>
                <a:off x="4971960" y="4609440"/>
                <a:ext cx="114120" cy="193320"/>
              </a:xfrm>
              <a:prstGeom prst="rect">
                <a:avLst/>
              </a:prstGeom>
              <a:solidFill>
                <a:srgbClr val="ff0000"/>
              </a:solidFill>
              <a:ln w="936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6" name="Google Shape;113;p13" descr=""/>
            <p:cNvPicPr/>
            <p:nvPr/>
          </p:nvPicPr>
          <p:blipFill>
            <a:blip r:embed="rId7"/>
            <a:stretch/>
          </p:blipFill>
          <p:spPr>
            <a:xfrm>
              <a:off x="4853160" y="4639320"/>
              <a:ext cx="109080" cy="109080"/>
            </a:xfrm>
            <a:prstGeom prst="rect">
              <a:avLst/>
            </a:prstGeom>
            <a:ln>
              <a:noFill/>
            </a:ln>
            <a:effectLst>
              <a:reflection algn="bl" dir="5400000" dist="38100" endPos="30000" fadeDir="5400012" rotWithShape="0" sy="-100000"/>
            </a:effectLst>
          </p:spPr>
        </p:pic>
      </p:grpSp>
      <p:pic>
        <p:nvPicPr>
          <p:cNvPr id="117" name="Google Shape;114;p13" descr=""/>
          <p:cNvPicPr/>
          <p:nvPr/>
        </p:nvPicPr>
        <p:blipFill>
          <a:blip r:embed="rId8"/>
          <a:stretch/>
        </p:blipFill>
        <p:spPr>
          <a:xfrm>
            <a:off x="4696560" y="4146120"/>
            <a:ext cx="422640" cy="28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Further Work?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Determine how sample size affects clinical survivability/time to treatment for each of the methods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595959"/>
              </a:buClr>
              <a:buFont typeface="Lato"/>
              <a:buChar char="●"/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K-means, EM, mixture-modelling etc clustering of factor vs factor scatterplots (slide 6) → classify different clinical presentations based on this? 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595959"/>
              </a:buClr>
              <a:buFont typeface="Lato"/>
              <a:buChar char="○"/>
            </a:pPr>
            <a:r>
              <a:rPr b="0" lang="en-GB" sz="1100" spc="-1" strike="noStrike">
                <a:solidFill>
                  <a:srgbClr val="595959"/>
                </a:solidFill>
                <a:latin typeface="Lato"/>
                <a:ea typeface="Lato"/>
              </a:rPr>
              <a:t>Determine overlaps of predicted patients in each category vs clinical presentations from clinical data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595959"/>
              </a:buClr>
              <a:buFont typeface="Lato"/>
              <a:buChar char="○"/>
            </a:pPr>
            <a:r>
              <a:rPr b="0" lang="en-GB" sz="1100" spc="-1" strike="noStrike">
                <a:solidFill>
                  <a:srgbClr val="595959"/>
                </a:solidFill>
                <a:latin typeface="Lato"/>
                <a:ea typeface="Lato"/>
              </a:rPr>
              <a:t>Use as a method to discriminate clinical phenotypes?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" descr=""/>
          <p:cNvPicPr/>
          <p:nvPr/>
        </p:nvPicPr>
        <p:blipFill>
          <a:blip r:embed="rId1"/>
          <a:stretch/>
        </p:blipFill>
        <p:spPr>
          <a:xfrm>
            <a:off x="1356840" y="160200"/>
            <a:ext cx="6429960" cy="4822560"/>
          </a:xfrm>
          <a:prstGeom prst="rect">
            <a:avLst/>
          </a:prstGeom>
          <a:ln>
            <a:noFill/>
          </a:ln>
        </p:spPr>
      </p:pic>
      <p:pic>
        <p:nvPicPr>
          <p:cNvPr id="218" name="Picture 5" descr=""/>
          <p:cNvPicPr/>
          <p:nvPr/>
        </p:nvPicPr>
        <p:blipFill>
          <a:blip r:embed="rId2"/>
          <a:stretch/>
        </p:blipFill>
        <p:spPr>
          <a:xfrm rot="534000">
            <a:off x="4653000" y="424440"/>
            <a:ext cx="461880" cy="77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9360" y="63288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Research questions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What is the difference in Time and Space  across three Methods ? (n=200)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How robust are the different methods towards varying sample sizes ? (n=15, 52, 89, 126, 163)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595959"/>
              </a:buClr>
              <a:buFont typeface="Lato"/>
              <a:buAutoNum type="alphaLcPeriod"/>
            </a:pPr>
            <a:r>
              <a:rPr b="0" lang="en-GB" sz="1100" spc="-1" strike="noStrike">
                <a:solidFill>
                  <a:srgbClr val="595959"/>
                </a:solidFill>
                <a:latin typeface="Lato"/>
                <a:ea typeface="Lato"/>
              </a:rPr>
              <a:t>RAM footprint, speed - bar plot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595959"/>
              </a:buClr>
              <a:buFont typeface="Lato"/>
              <a:buAutoNum type="alphaLcPeriod"/>
            </a:pPr>
            <a:r>
              <a:rPr b="0" lang="en-GB" sz="1100" spc="-1" strike="noStrike">
                <a:solidFill>
                  <a:srgbClr val="595959"/>
                </a:solidFill>
                <a:latin typeface="Lato"/>
                <a:ea typeface="Lato"/>
              </a:rPr>
              <a:t>Clustering performance - scatter plots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Lato"/>
              <a:buAutoNum type="arabicPeriod"/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Can JIVE’s sensitivity increase if we allow the model to reach convergence?</a:t>
            </a:r>
            <a:endParaRPr b="0" lang="en-GB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92640" y="62424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Varying sample size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701440" y="1480680"/>
            <a:ext cx="5714640" cy="15307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3687840" y="2068920"/>
            <a:ext cx="4219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15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4451040" y="2068920"/>
            <a:ext cx="4219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52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5154480" y="2068920"/>
            <a:ext cx="4219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8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9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5977800" y="2068560"/>
            <a:ext cx="64620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6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6918120" y="2068560"/>
            <a:ext cx="7858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6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7" name="CustomShape 8"/>
          <p:cNvSpPr/>
          <p:nvPr/>
        </p:nvSpPr>
        <p:spPr>
          <a:xfrm>
            <a:off x="7858440" y="2068560"/>
            <a:ext cx="70956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0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0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8" name="CustomShape 9"/>
          <p:cNvSpPr/>
          <p:nvPr/>
        </p:nvSpPr>
        <p:spPr>
          <a:xfrm>
            <a:off x="5578200" y="2567880"/>
            <a:ext cx="49428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1a9988"/>
                </a:solidFill>
                <a:latin typeface="Lato"/>
                <a:ea typeface="Lato"/>
              </a:rPr>
              <a:t>+</a:t>
            </a:r>
            <a:r>
              <a:rPr b="0" lang="en-GB" sz="1300" spc="-1" strike="noStrike">
                <a:solidFill>
                  <a:srgbClr val="1a9988"/>
                </a:solidFill>
                <a:latin typeface="Lato"/>
                <a:ea typeface="Lato"/>
              </a:rPr>
              <a:t>3</a:t>
            </a:r>
            <a:r>
              <a:rPr b="0" lang="en-GB" sz="1300" spc="-1" strike="noStrike">
                <a:solidFill>
                  <a:srgbClr val="1a9988"/>
                </a:solidFill>
                <a:latin typeface="Lato"/>
                <a:ea typeface="Lato"/>
              </a:rPr>
              <a:t>7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29" name="CustomShape 10"/>
          <p:cNvSpPr/>
          <p:nvPr/>
        </p:nvSpPr>
        <p:spPr>
          <a:xfrm>
            <a:off x="2701440" y="1651320"/>
            <a:ext cx="8881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S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u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b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s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e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t</a:t>
            </a:r>
            <a:r>
              <a:rPr b="1" lang="en-GB" sz="1100" spc="-1" strike="noStrike">
                <a:solidFill>
                  <a:srgbClr val="000000"/>
                </a:solidFill>
                <a:latin typeface="Lato"/>
                <a:ea typeface="Lato"/>
              </a:rPr>
              <a:t>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30" name="CustomShape 11"/>
          <p:cNvSpPr/>
          <p:nvPr/>
        </p:nvSpPr>
        <p:spPr>
          <a:xfrm>
            <a:off x="3687840" y="165132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1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1" name="CustomShape 12"/>
          <p:cNvSpPr/>
          <p:nvPr/>
        </p:nvSpPr>
        <p:spPr>
          <a:xfrm>
            <a:off x="4497840" y="164556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2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2" name="CustomShape 13"/>
          <p:cNvSpPr/>
          <p:nvPr/>
        </p:nvSpPr>
        <p:spPr>
          <a:xfrm>
            <a:off x="5201640" y="164556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3" name="CustomShape 14"/>
          <p:cNvSpPr/>
          <p:nvPr/>
        </p:nvSpPr>
        <p:spPr>
          <a:xfrm>
            <a:off x="6060960" y="164556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4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4" name="CustomShape 15"/>
          <p:cNvSpPr/>
          <p:nvPr/>
        </p:nvSpPr>
        <p:spPr>
          <a:xfrm>
            <a:off x="7001280" y="164556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5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5" name="CustomShape 16"/>
          <p:cNvSpPr/>
          <p:nvPr/>
        </p:nvSpPr>
        <p:spPr>
          <a:xfrm>
            <a:off x="7941600" y="1645560"/>
            <a:ext cx="3283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6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6" name="CustomShape 17"/>
          <p:cNvSpPr/>
          <p:nvPr/>
        </p:nvSpPr>
        <p:spPr>
          <a:xfrm>
            <a:off x="2701440" y="2110680"/>
            <a:ext cx="74952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Si</a:t>
            </a:r>
            <a:r>
              <a:rPr b="1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ze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Lato"/>
                <a:ea typeface="Lato"/>
              </a:rPr>
              <a:t>(n)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37" name="CustomShape 18"/>
          <p:cNvSpPr/>
          <p:nvPr/>
        </p:nvSpPr>
        <p:spPr>
          <a:xfrm>
            <a:off x="3922920" y="2398680"/>
            <a:ext cx="613800" cy="1702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9"/>
          <p:cNvSpPr/>
          <p:nvPr/>
        </p:nvSpPr>
        <p:spPr>
          <a:xfrm>
            <a:off x="5527440" y="2398680"/>
            <a:ext cx="613800" cy="1702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0"/>
          <p:cNvSpPr/>
          <p:nvPr/>
        </p:nvSpPr>
        <p:spPr>
          <a:xfrm>
            <a:off x="4761000" y="2398680"/>
            <a:ext cx="613800" cy="1702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1"/>
          <p:cNvSpPr/>
          <p:nvPr/>
        </p:nvSpPr>
        <p:spPr>
          <a:xfrm>
            <a:off x="6365880" y="2398680"/>
            <a:ext cx="613800" cy="1702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2"/>
          <p:cNvSpPr/>
          <p:nvPr/>
        </p:nvSpPr>
        <p:spPr>
          <a:xfrm>
            <a:off x="7280280" y="2398680"/>
            <a:ext cx="613800" cy="1702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" name="Group 23"/>
          <p:cNvGrpSpPr/>
          <p:nvPr/>
        </p:nvGrpSpPr>
        <p:grpSpPr>
          <a:xfrm>
            <a:off x="3234600" y="3088800"/>
            <a:ext cx="1070280" cy="690120"/>
            <a:chOff x="3234600" y="3088800"/>
            <a:chExt cx="1070280" cy="690120"/>
          </a:xfrm>
        </p:grpSpPr>
        <p:sp>
          <p:nvSpPr>
            <p:cNvPr id="143" name="CustomShape 24"/>
            <p:cNvSpPr/>
            <p:nvPr/>
          </p:nvSpPr>
          <p:spPr>
            <a:xfrm>
              <a:off x="3596400" y="3088800"/>
              <a:ext cx="409320" cy="3751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25"/>
            <p:cNvSpPr/>
            <p:nvPr/>
          </p:nvSpPr>
          <p:spPr>
            <a:xfrm>
              <a:off x="3234600" y="3403800"/>
              <a:ext cx="1070280" cy="37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10 Subsets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MOFA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145" name="CustomShape 26"/>
          <p:cNvSpPr/>
          <p:nvPr/>
        </p:nvSpPr>
        <p:spPr>
          <a:xfrm rot="5400000">
            <a:off x="5568840" y="1917000"/>
            <a:ext cx="189000" cy="4682520"/>
          </a:xfrm>
          <a:prstGeom prst="rightBrace">
            <a:avLst>
              <a:gd name="adj1" fmla="val 50000"/>
              <a:gd name="adj2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7"/>
          <p:cNvSpPr/>
          <p:nvPr/>
        </p:nvSpPr>
        <p:spPr>
          <a:xfrm>
            <a:off x="4440240" y="4272120"/>
            <a:ext cx="261576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Computational complexity:</a:t>
            </a:r>
            <a:endParaRPr b="0" lang="en-GB" sz="12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Run time</a:t>
            </a:r>
            <a:endParaRPr b="0" lang="en-GB" sz="12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RAM usage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47" name="Group 28"/>
          <p:cNvGrpSpPr/>
          <p:nvPr/>
        </p:nvGrpSpPr>
        <p:grpSpPr>
          <a:xfrm>
            <a:off x="5063400" y="3088800"/>
            <a:ext cx="1070280" cy="690120"/>
            <a:chOff x="5063400" y="3088800"/>
            <a:chExt cx="1070280" cy="690120"/>
          </a:xfrm>
        </p:grpSpPr>
        <p:sp>
          <p:nvSpPr>
            <p:cNvPr id="148" name="CustomShape 29"/>
            <p:cNvSpPr/>
            <p:nvPr/>
          </p:nvSpPr>
          <p:spPr>
            <a:xfrm>
              <a:off x="5425200" y="3088800"/>
              <a:ext cx="409320" cy="3751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30"/>
            <p:cNvSpPr/>
            <p:nvPr/>
          </p:nvSpPr>
          <p:spPr>
            <a:xfrm>
              <a:off x="5063400" y="3403800"/>
              <a:ext cx="1070280" cy="37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10 Subsets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JIVE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150" name="Group 31"/>
          <p:cNvGrpSpPr/>
          <p:nvPr/>
        </p:nvGrpSpPr>
        <p:grpSpPr>
          <a:xfrm>
            <a:off x="7044840" y="3088800"/>
            <a:ext cx="1070280" cy="690120"/>
            <a:chOff x="7044840" y="3088800"/>
            <a:chExt cx="1070280" cy="690120"/>
          </a:xfrm>
        </p:grpSpPr>
        <p:sp>
          <p:nvSpPr>
            <p:cNvPr id="151" name="CustomShape 32"/>
            <p:cNvSpPr/>
            <p:nvPr/>
          </p:nvSpPr>
          <p:spPr>
            <a:xfrm>
              <a:off x="7406280" y="3088800"/>
              <a:ext cx="409320" cy="3751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908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33"/>
            <p:cNvSpPr/>
            <p:nvPr/>
          </p:nvSpPr>
          <p:spPr>
            <a:xfrm>
              <a:off x="7044840" y="3403800"/>
              <a:ext cx="1070280" cy="37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/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10 Subsets</a:t>
              </a:r>
              <a:endParaRPr b="0" lang="en-GB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000000"/>
                  </a:solidFill>
                  <a:latin typeface="Lato"/>
                  <a:ea typeface="Lato"/>
                </a:rPr>
                <a:t>MCIA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153" name="CustomShape 34"/>
          <p:cNvSpPr/>
          <p:nvPr/>
        </p:nvSpPr>
        <p:spPr>
          <a:xfrm rot="16200000">
            <a:off x="2308320" y="3347640"/>
            <a:ext cx="1094400" cy="3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Methods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4" name="CustomShape 35"/>
          <p:cNvSpPr/>
          <p:nvPr/>
        </p:nvSpPr>
        <p:spPr>
          <a:xfrm>
            <a:off x="770040" y="1244880"/>
            <a:ext cx="29995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Objective 1 and 2</a:t>
            </a:r>
            <a:endParaRPr b="0" lang="en-GB" sz="13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27560" y="64980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JIVE and Convergence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727560" y="1284480"/>
            <a:ext cx="29995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300" spc="-1" strike="noStrike">
                <a:solidFill>
                  <a:srgbClr val="595959"/>
                </a:solidFill>
                <a:latin typeface="Lato"/>
                <a:ea typeface="Lato"/>
              </a:rPr>
              <a:t>Objective 3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810000" y="2234520"/>
            <a:ext cx="64512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Data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58" name="Google Shape;168;p16" descr=""/>
          <p:cNvPicPr/>
          <p:nvPr/>
        </p:nvPicPr>
        <p:blipFill>
          <a:blip r:embed="rId1"/>
          <a:stretch/>
        </p:blipFill>
        <p:spPr>
          <a:xfrm rot="2212800">
            <a:off x="3254040" y="1494000"/>
            <a:ext cx="1829160" cy="182916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169;p16" descr=""/>
          <p:cNvPicPr/>
          <p:nvPr/>
        </p:nvPicPr>
        <p:blipFill>
          <a:blip r:embed="rId2"/>
          <a:stretch/>
        </p:blipFill>
        <p:spPr>
          <a:xfrm rot="2366400">
            <a:off x="1460880" y="2172960"/>
            <a:ext cx="594360" cy="59436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2227680" y="2234520"/>
            <a:ext cx="101052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cc0000"/>
                </a:solidFill>
                <a:latin typeface="Lato"/>
                <a:ea typeface="Lato"/>
              </a:rPr>
              <a:t>Impute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6933240" y="1638720"/>
            <a:ext cx="139176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Enrichment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6933240" y="2856960"/>
            <a:ext cx="139176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Sensitivity 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63" name="Google Shape;169;p16" descr=""/>
          <p:cNvPicPr/>
          <p:nvPr/>
        </p:nvPicPr>
        <p:blipFill>
          <a:blip r:embed="rId3"/>
          <a:stretch/>
        </p:blipFill>
        <p:spPr>
          <a:xfrm rot="713400">
            <a:off x="6284520" y="1781280"/>
            <a:ext cx="594360" cy="594360"/>
          </a:xfrm>
          <a:prstGeom prst="rect">
            <a:avLst/>
          </a:prstGeom>
          <a:ln>
            <a:noFill/>
          </a:ln>
        </p:spPr>
      </p:pic>
      <p:pic>
        <p:nvPicPr>
          <p:cNvPr id="164" name="Google Shape;169;p16" descr=""/>
          <p:cNvPicPr/>
          <p:nvPr/>
        </p:nvPicPr>
        <p:blipFill>
          <a:blip r:embed="rId4"/>
          <a:stretch/>
        </p:blipFill>
        <p:spPr>
          <a:xfrm rot="10086600">
            <a:off x="6283440" y="2446920"/>
            <a:ext cx="594360" cy="59436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5200560" y="2196720"/>
            <a:ext cx="214344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JIVE - Convergence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76920" y="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93480">
              <a:lnSpc>
                <a:spcPct val="100000"/>
              </a:lnSpc>
              <a:buClr>
                <a:srgbClr val="1a1a1a"/>
              </a:buClr>
              <a:buFont typeface="Raleway"/>
              <a:buAutoNum type="arabicPeriod"/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Time &amp; Space - Sample Number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178;p17" descr=""/>
          <p:cNvPicPr/>
          <p:nvPr/>
        </p:nvPicPr>
        <p:blipFill>
          <a:blip r:embed="rId1"/>
          <a:stretch/>
        </p:blipFill>
        <p:spPr>
          <a:xfrm>
            <a:off x="736560" y="983520"/>
            <a:ext cx="6057360" cy="330768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179;p17" descr=""/>
          <p:cNvPicPr/>
          <p:nvPr/>
        </p:nvPicPr>
        <p:blipFill>
          <a:blip r:embed="rId2"/>
          <a:stretch/>
        </p:blipFill>
        <p:spPr>
          <a:xfrm>
            <a:off x="297720" y="641880"/>
            <a:ext cx="8109360" cy="38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04920" y="0"/>
            <a:ext cx="855108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2. Clinical Discrimination - Sample number</a:t>
            </a:r>
            <a:endParaRPr b="0" lang="en-GB" sz="2600" spc="-1" strike="noStrike">
              <a:latin typeface="Arial"/>
            </a:endParaRPr>
          </a:p>
        </p:txBody>
      </p:sp>
      <p:grpSp>
        <p:nvGrpSpPr>
          <p:cNvPr id="170" name="Group 2"/>
          <p:cNvGrpSpPr/>
          <p:nvPr/>
        </p:nvGrpSpPr>
        <p:grpSpPr>
          <a:xfrm>
            <a:off x="1930680" y="982080"/>
            <a:ext cx="6400080" cy="3427920"/>
            <a:chOff x="1930680" y="982080"/>
            <a:chExt cx="6400080" cy="3427920"/>
          </a:xfrm>
        </p:grpSpPr>
        <p:pic>
          <p:nvPicPr>
            <p:cNvPr id="171" name="Google Shape;186;p18" descr=""/>
            <p:cNvPicPr/>
            <p:nvPr/>
          </p:nvPicPr>
          <p:blipFill>
            <a:blip r:embed="rId1"/>
            <a:stretch/>
          </p:blipFill>
          <p:spPr>
            <a:xfrm>
              <a:off x="4330440" y="3277080"/>
              <a:ext cx="1838160" cy="11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Google Shape;187;p18" descr=""/>
            <p:cNvPicPr/>
            <p:nvPr/>
          </p:nvPicPr>
          <p:blipFill>
            <a:blip r:embed="rId2"/>
            <a:stretch/>
          </p:blipFill>
          <p:spPr>
            <a:xfrm>
              <a:off x="1930680" y="3273480"/>
              <a:ext cx="1838160" cy="113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Google Shape;188;p18" descr=""/>
            <p:cNvPicPr/>
            <p:nvPr/>
          </p:nvPicPr>
          <p:blipFill>
            <a:blip r:embed="rId3"/>
            <a:stretch/>
          </p:blipFill>
          <p:spPr>
            <a:xfrm>
              <a:off x="6492600" y="3277080"/>
              <a:ext cx="1838160" cy="11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Google Shape;189;p18" descr=""/>
            <p:cNvPicPr/>
            <p:nvPr/>
          </p:nvPicPr>
          <p:blipFill>
            <a:blip r:embed="rId4"/>
            <a:stretch/>
          </p:blipFill>
          <p:spPr>
            <a:xfrm>
              <a:off x="4371840" y="983520"/>
              <a:ext cx="1838160" cy="11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Google Shape;190;p18" descr=""/>
            <p:cNvPicPr/>
            <p:nvPr/>
          </p:nvPicPr>
          <p:blipFill>
            <a:blip r:embed="rId5"/>
            <a:stretch/>
          </p:blipFill>
          <p:spPr>
            <a:xfrm>
              <a:off x="6492600" y="983520"/>
              <a:ext cx="1838160" cy="11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Google Shape;191;p18" descr=""/>
            <p:cNvPicPr/>
            <p:nvPr/>
          </p:nvPicPr>
          <p:blipFill>
            <a:blip r:embed="rId6"/>
            <a:stretch/>
          </p:blipFill>
          <p:spPr>
            <a:xfrm>
              <a:off x="1930680" y="982080"/>
              <a:ext cx="1838160" cy="113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Google Shape;192;p18" descr=""/>
            <p:cNvPicPr/>
            <p:nvPr/>
          </p:nvPicPr>
          <p:blipFill>
            <a:blip r:embed="rId7"/>
            <a:stretch/>
          </p:blipFill>
          <p:spPr>
            <a:xfrm>
              <a:off x="4330440" y="2113560"/>
              <a:ext cx="1838160" cy="113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Google Shape;193;p18" descr=""/>
            <p:cNvPicPr/>
            <p:nvPr/>
          </p:nvPicPr>
          <p:blipFill>
            <a:blip r:embed="rId8"/>
            <a:stretch/>
          </p:blipFill>
          <p:spPr>
            <a:xfrm>
              <a:off x="1930680" y="2115000"/>
              <a:ext cx="1838160" cy="1129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oogle Shape;194;p18" descr=""/>
            <p:cNvPicPr/>
            <p:nvPr/>
          </p:nvPicPr>
          <p:blipFill>
            <a:blip r:embed="rId9"/>
            <a:stretch/>
          </p:blipFill>
          <p:spPr>
            <a:xfrm>
              <a:off x="6492600" y="2115000"/>
              <a:ext cx="1838160" cy="1129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0" name="CustomShape 3"/>
          <p:cNvSpPr/>
          <p:nvPr/>
        </p:nvSpPr>
        <p:spPr>
          <a:xfrm>
            <a:off x="1249920" y="1284840"/>
            <a:ext cx="197280" cy="28382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 rot="16200000">
            <a:off x="7920" y="2365560"/>
            <a:ext cx="21938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Increasing  sample size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2490840" y="614520"/>
            <a:ext cx="5796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JIVE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4784400" y="594720"/>
            <a:ext cx="9302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MOFA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7015320" y="639000"/>
            <a:ext cx="7128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Lato"/>
                <a:ea typeface="Lato"/>
              </a:rPr>
              <a:t>MCIA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752400" y="4292640"/>
            <a:ext cx="7438680" cy="93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JIVE &amp; MCIA discriminates IGHV status for all samples sizes, but not trisomy12 status</a:t>
            </a:r>
            <a:endParaRPr b="0" lang="en-GB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-GB" sz="1200" spc="-1" strike="noStrike">
                <a:solidFill>
                  <a:srgbClr val="000000"/>
                </a:solidFill>
                <a:latin typeface="Lato"/>
                <a:ea typeface="Lato"/>
              </a:rPr>
              <a:t>MOFA discriminates IGHV status for 89 &amp; 163, but not trisomy12, lots of low/0-values for Factor 2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1371240" y="1379160"/>
            <a:ext cx="799920" cy="2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Lato"/>
                <a:ea typeface="Lato"/>
              </a:rPr>
              <a:t>n=15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1371240" y="2485080"/>
            <a:ext cx="799920" cy="2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Lato"/>
                <a:ea typeface="Lato"/>
              </a:rPr>
              <a:t>n=89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1371240" y="3680640"/>
            <a:ext cx="799920" cy="2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Lato"/>
                <a:ea typeface="Lato"/>
              </a:rPr>
              <a:t>n=163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89" name="CustomShape 12"/>
          <p:cNvSpPr/>
          <p:nvPr/>
        </p:nvSpPr>
        <p:spPr>
          <a:xfrm rot="2793000">
            <a:off x="2253240" y="933120"/>
            <a:ext cx="506160" cy="1045440"/>
          </a:xfrm>
          <a:prstGeom prst="ellipse">
            <a:avLst/>
          </a:prstGeom>
          <a:solidFill>
            <a:srgbClr val="22185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 rot="2793000">
            <a:off x="2781720" y="1215720"/>
            <a:ext cx="821520" cy="917640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 rot="5710200">
            <a:off x="6318000" y="1286280"/>
            <a:ext cx="1063800" cy="564120"/>
          </a:xfrm>
          <a:prstGeom prst="ellipse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5"/>
          <p:cNvSpPr/>
          <p:nvPr/>
        </p:nvSpPr>
        <p:spPr>
          <a:xfrm rot="3133800">
            <a:off x="7246440" y="1103040"/>
            <a:ext cx="609480" cy="1194480"/>
          </a:xfrm>
          <a:prstGeom prst="ellipse">
            <a:avLst/>
          </a:prstGeom>
          <a:solidFill>
            <a:srgbClr val="251968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4" descr=""/>
          <p:cNvPicPr/>
          <p:nvPr/>
        </p:nvPicPr>
        <p:blipFill>
          <a:blip r:embed="rId1"/>
          <a:stretch/>
        </p:blipFill>
        <p:spPr>
          <a:xfrm>
            <a:off x="2376000" y="677880"/>
            <a:ext cx="6327360" cy="421812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304920" y="0"/>
            <a:ext cx="761652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2. Features - Sample number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17520" y="0"/>
            <a:ext cx="907128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Raleway"/>
                <a:ea typeface="Raleway"/>
              </a:rPr>
              <a:t>3. Comparison of JIVE results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6" name="Picture 5" descr=""/>
          <p:cNvPicPr/>
          <p:nvPr/>
        </p:nvPicPr>
        <p:blipFill>
          <a:blip r:embed="rId1"/>
          <a:stretch/>
        </p:blipFill>
        <p:spPr>
          <a:xfrm>
            <a:off x="483840" y="798120"/>
            <a:ext cx="2930760" cy="1773360"/>
          </a:xfrm>
          <a:prstGeom prst="rect">
            <a:avLst/>
          </a:prstGeom>
          <a:ln>
            <a:noFill/>
          </a:ln>
        </p:spPr>
      </p:pic>
      <p:pic>
        <p:nvPicPr>
          <p:cNvPr id="197" name="Picture 6" descr=""/>
          <p:cNvPicPr/>
          <p:nvPr/>
        </p:nvPicPr>
        <p:blipFill>
          <a:blip r:embed="rId2"/>
          <a:stretch/>
        </p:blipFill>
        <p:spPr>
          <a:xfrm>
            <a:off x="5729040" y="843120"/>
            <a:ext cx="3250080" cy="1966680"/>
          </a:xfrm>
          <a:prstGeom prst="rect">
            <a:avLst/>
          </a:prstGeom>
          <a:ln>
            <a:noFill/>
          </a:ln>
        </p:spPr>
      </p:pic>
      <p:pic>
        <p:nvPicPr>
          <p:cNvPr id="198" name="Picture 7" descr=""/>
          <p:cNvPicPr/>
          <p:nvPr/>
        </p:nvPicPr>
        <p:blipFill>
          <a:blip r:embed="rId3"/>
          <a:stretch/>
        </p:blipFill>
        <p:spPr>
          <a:xfrm>
            <a:off x="483840" y="2615760"/>
            <a:ext cx="3623040" cy="2235600"/>
          </a:xfrm>
          <a:prstGeom prst="rect">
            <a:avLst/>
          </a:prstGeom>
          <a:ln>
            <a:noFill/>
          </a:ln>
        </p:spPr>
      </p:pic>
      <p:pic>
        <p:nvPicPr>
          <p:cNvPr id="199" name="Picture 8" descr=""/>
          <p:cNvPicPr/>
          <p:nvPr/>
        </p:nvPicPr>
        <p:blipFill>
          <a:blip r:embed="rId4"/>
          <a:stretch/>
        </p:blipFill>
        <p:spPr>
          <a:xfrm>
            <a:off x="5469480" y="2763720"/>
            <a:ext cx="3383280" cy="208764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5803560" y="507600"/>
            <a:ext cx="2852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With convergence (291 iterations)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515520" y="535320"/>
            <a:ext cx="2723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No convergence (100 iterations)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187920" y="7056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a1a1a"/>
                </a:solidFill>
                <a:latin typeface="Raleway"/>
                <a:ea typeface="Raleway"/>
              </a:rPr>
              <a:t>3. JIVE and Convergence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101240"/>
            <a:ext cx="7799760" cy="42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46160">
              <a:lnSpc>
                <a:spcPct val="115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-GB" sz="15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-GB" sz="15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-GB" sz="15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en-GB" sz="15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04" name="Picture 5" descr=""/>
          <p:cNvPicPr/>
          <p:nvPr/>
        </p:nvPicPr>
        <p:blipFill>
          <a:blip r:embed="rId1"/>
          <a:srcRect l="47065" t="11528" r="13994" b="3"/>
          <a:stretch/>
        </p:blipFill>
        <p:spPr>
          <a:xfrm>
            <a:off x="585000" y="1488600"/>
            <a:ext cx="3447000" cy="3018960"/>
          </a:xfrm>
          <a:prstGeom prst="rect">
            <a:avLst/>
          </a:prstGeom>
          <a:ln>
            <a:noFill/>
          </a:ln>
        </p:spPr>
      </p:pic>
      <p:pic>
        <p:nvPicPr>
          <p:cNvPr id="205" name="Picture 6" descr=""/>
          <p:cNvPicPr/>
          <p:nvPr/>
        </p:nvPicPr>
        <p:blipFill>
          <a:blip r:embed="rId2"/>
          <a:srcRect l="49370" t="10817" r="11685" b="598"/>
          <a:stretch/>
        </p:blipFill>
        <p:spPr>
          <a:xfrm>
            <a:off x="4842720" y="1480320"/>
            <a:ext cx="3630240" cy="318168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588240" y="932400"/>
            <a:ext cx="2723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No convergence (100 iterations)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5832360" y="924120"/>
            <a:ext cx="2852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With convergence (291 iterations)</a:t>
            </a:r>
            <a:endParaRPr b="0" lang="en-GB" sz="1400" spc="-1" strike="noStrike">
              <a:latin typeface="Arial"/>
            </a:endParaRPr>
          </a:p>
        </p:txBody>
      </p:sp>
      <p:graphicFrame>
        <p:nvGraphicFramePr>
          <p:cNvPr id="208" name="Table 5"/>
          <p:cNvGraphicFramePr/>
          <p:nvPr/>
        </p:nvGraphicFramePr>
        <p:xfrm>
          <a:off x="4182480" y="144000"/>
          <a:ext cx="4802400" cy="854280"/>
        </p:xfrm>
        <a:graphic>
          <a:graphicData uri="http://schemas.openxmlformats.org/drawingml/2006/table">
            <a:tbl>
              <a:tblPr/>
              <a:tblGrid>
                <a:gridCol w="1389960"/>
                <a:gridCol w="939600"/>
                <a:gridCol w="1169280"/>
                <a:gridCol w="1303560"/>
              </a:tblGrid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selectivity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nonZeroFacs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total_pathways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396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Convergence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0.3505155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61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24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No convergence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0.3578947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  <a:ea typeface="Noto Sans CJK SC"/>
                        </a:rPr>
                        <a:t>61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209" name="CustomShape 6"/>
          <p:cNvSpPr/>
          <p:nvPr/>
        </p:nvSpPr>
        <p:spPr>
          <a:xfrm>
            <a:off x="972000" y="2133720"/>
            <a:ext cx="7199640" cy="129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“</a:t>
            </a:r>
            <a:r>
              <a:rPr b="0" lang="en-GB" sz="1800" spc="-1" strike="noStrike">
                <a:latin typeface="Arial"/>
                <a:ea typeface="Noto Sans CJK SC"/>
              </a:rPr>
              <a:t>When focusing on the underlying biology of the metagenes,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 </a:t>
            </a:r>
            <a:r>
              <a:rPr b="0" lang="en-GB" sz="1800" spc="-1" strike="noStrike">
                <a:latin typeface="Arial"/>
                <a:ea typeface="Noto Sans CJK SC"/>
              </a:rPr>
              <a:t>tICA and MCIA should  be  prioritized. Indeed,  we  showed  that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these approaches  are  efficient  to  detect pathways  or  processes...”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  <a:ea typeface="Noto Sans CJK SC"/>
              </a:rPr>
              <a:t>Cantini et al., 2020 biorxiv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4698720" y="392508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>
            <a:off x="5360040" y="400248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>
            <a:off x="4698720" y="425772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>
            <a:off x="2056680" y="398016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1"/>
          <p:cNvSpPr/>
          <p:nvPr/>
        </p:nvSpPr>
        <p:spPr>
          <a:xfrm>
            <a:off x="1116360" y="4176000"/>
            <a:ext cx="14364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2020-03-06T10:43:50Z</dcterms:modified>
  <cp:revision>8</cp:revision>
  <dc:subject/>
  <dc:title>Time x Space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